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5"/>
  </p:notesMasterIdLst>
  <p:sldIdLst>
    <p:sldId id="277" r:id="rId2"/>
    <p:sldId id="267" r:id="rId3"/>
    <p:sldId id="273" r:id="rId4"/>
    <p:sldId id="285" r:id="rId5"/>
    <p:sldId id="286" r:id="rId6"/>
    <p:sldId id="275" r:id="rId7"/>
    <p:sldId id="289" r:id="rId8"/>
    <p:sldId id="288" r:id="rId9"/>
    <p:sldId id="291" r:id="rId10"/>
    <p:sldId id="296" r:id="rId11"/>
    <p:sldId id="300" r:id="rId12"/>
    <p:sldId id="301" r:id="rId13"/>
    <p:sldId id="270" r:id="rId14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7" autoAdjust="0"/>
    <p:restoredTop sz="93979" autoAdjust="0"/>
  </p:normalViewPr>
  <p:slideViewPr>
    <p:cSldViewPr snapToGrid="0">
      <p:cViewPr varScale="1">
        <p:scale>
          <a:sx n="122" d="100"/>
          <a:sy n="122" d="100"/>
        </p:scale>
        <p:origin x="120" y="132"/>
      </p:cViewPr>
      <p:guideLst>
        <p:guide orient="horz" pos="2183"/>
        <p:guide pos="3840"/>
        <p:guide orient="horz" pos="2161"/>
        <p:guide pos="3846"/>
      </p:guideLst>
    </p:cSldViewPr>
  </p:slideViewPr>
  <p:outlineViewPr>
    <p:cViewPr>
      <p:scale>
        <a:sx n="33" d="100"/>
        <a:sy n="33" d="100"/>
      </p:scale>
      <p:origin x="0" y="-4334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55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B2033A-DBC0-45F2-93E3-8A9F6C7E3853}" type="datetimeFigureOut">
              <a:rPr lang="sv-SE" smtClean="0"/>
              <a:t>2019-10-22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7DD517-9B47-43AB-BABC-2C38E8830A24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591614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20000"/>
              </a:lnSpc>
            </a:pP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Instructions how to use the Saab </a:t>
            </a:r>
            <a:r>
              <a:rPr lang="en-US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en-US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template</a:t>
            </a: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 template have been created to deliver a consistent Saab message to all audiences.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 only uses Arial font, standard with 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Microsoft Office.</a:t>
            </a:r>
          </a:p>
          <a:p>
            <a:pPr>
              <a:lnSpc>
                <a:spcPct val="120000"/>
              </a:lnSpc>
            </a:pPr>
            <a:endParaRPr lang="sv-SE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20000"/>
              </a:lnSpc>
            </a:pPr>
            <a:r>
              <a:rPr lang="sv-SE" b="1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sv-SE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Powerpoint template offers:</a:t>
            </a:r>
          </a:p>
          <a:p>
            <a:pPr marL="171450" lvl="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16:9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aspect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ratio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(widescreen size compatible with HD monitors)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Various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slides</a:t>
            </a: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Layout options including quote slides, slides for content 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graph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/data/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picture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/film</a:t>
            </a:r>
          </a:p>
          <a:p>
            <a:pPr marL="171450" lvl="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variety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Saab colors</a:t>
            </a:r>
          </a:p>
          <a:p>
            <a:pPr marL="171450" lvl="0" indent="-17145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endParaRPr lang="sv-SE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 the audience and environment when choosing slide variation. </a:t>
            </a:r>
            <a:b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instance, dark backgrounds may work well for conference presentations, but are not ideal for corporate or printing purposes.</a:t>
            </a:r>
          </a:p>
          <a:p>
            <a:pPr marL="171450" indent="-1714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template suggests font usage, type size for headlines and bullets, and layouts for charts and graphs.</a:t>
            </a:r>
          </a:p>
          <a:p>
            <a:endParaRPr lang="sv-S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711905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1400" b="1" dirty="0" err="1" smtClean="0"/>
              <a:t>Where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are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we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with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smoke</a:t>
            </a:r>
            <a:r>
              <a:rPr lang="sv-SE" sz="1400" b="1" baseline="0" dirty="0" smtClean="0"/>
              <a:t> test vs. </a:t>
            </a:r>
            <a:r>
              <a:rPr lang="sv-SE" sz="1400" b="1" baseline="0" dirty="0" err="1" smtClean="0"/>
              <a:t>DevOps</a:t>
            </a:r>
            <a:endParaRPr lang="en-GB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131885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1400" b="1" dirty="0" err="1" smtClean="0"/>
              <a:t>Where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are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we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with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smoke</a:t>
            </a:r>
            <a:r>
              <a:rPr lang="sv-SE" sz="1400" b="1" baseline="0" dirty="0" smtClean="0"/>
              <a:t> test vs. </a:t>
            </a:r>
            <a:r>
              <a:rPr lang="sv-SE" sz="1400" b="1" baseline="0" dirty="0" err="1" smtClean="0"/>
              <a:t>DevOps</a:t>
            </a:r>
            <a:endParaRPr lang="en-GB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4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90774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1400" b="1" dirty="0" smtClean="0"/>
              <a:t>To</a:t>
            </a:r>
            <a:r>
              <a:rPr lang="sv-SE" sz="1400" b="1" baseline="0" dirty="0" smtClean="0"/>
              <a:t> show </a:t>
            </a:r>
            <a:r>
              <a:rPr lang="sv-SE" sz="1400" b="1" baseline="0" dirty="0" err="1" smtClean="0"/>
              <a:t>proof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of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Concept</a:t>
            </a: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5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8208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3838" indent="-223838">
              <a:buFont typeface="Arial" panose="020B0604020202020204" pitchFamily="34" charset="0"/>
              <a:buChar char="•"/>
            </a:pPr>
            <a:r>
              <a:rPr lang="sv-SE" dirty="0" smtClean="0"/>
              <a:t>Areas </a:t>
            </a:r>
            <a:r>
              <a:rPr lang="sv-SE" dirty="0" err="1" smtClean="0"/>
              <a:t>of</a:t>
            </a:r>
            <a:r>
              <a:rPr lang="sv-SE" dirty="0" smtClean="0"/>
              <a:t> </a:t>
            </a:r>
            <a:r>
              <a:rPr lang="sv-SE" dirty="0" err="1" smtClean="0"/>
              <a:t>challanges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21905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3838" indent="-223838"/>
            <a:r>
              <a:rPr lang="sv-SE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act</a:t>
            </a:r>
            <a:r>
              <a:rPr lang="sv-SE" baseline="0" dirty="0" smtClean="0"/>
              <a:t> on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9630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3838" indent="-223838"/>
            <a:r>
              <a:rPr lang="sv-SE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act</a:t>
            </a:r>
            <a:r>
              <a:rPr lang="sv-SE" baseline="0" dirty="0" smtClean="0"/>
              <a:t> on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34755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3838" indent="-223838"/>
            <a:r>
              <a:rPr lang="sv-SE" dirty="0" err="1" smtClean="0"/>
              <a:t>What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see</a:t>
            </a:r>
            <a:r>
              <a:rPr lang="sv-SE" baseline="0" dirty="0" smtClean="0"/>
              <a:t> </a:t>
            </a:r>
            <a:r>
              <a:rPr lang="sv-SE" baseline="0" dirty="0" err="1" smtClean="0"/>
              <a:t>you</a:t>
            </a:r>
            <a:r>
              <a:rPr lang="sv-SE" baseline="0" dirty="0" smtClean="0"/>
              <a:t> </a:t>
            </a:r>
            <a:r>
              <a:rPr lang="sv-SE" baseline="0" dirty="0" err="1" smtClean="0"/>
              <a:t>can</a:t>
            </a:r>
            <a:r>
              <a:rPr lang="sv-SE" baseline="0" dirty="0" smtClean="0"/>
              <a:t> </a:t>
            </a:r>
            <a:r>
              <a:rPr lang="sv-SE" baseline="0" dirty="0" err="1" smtClean="0"/>
              <a:t>act</a:t>
            </a:r>
            <a:r>
              <a:rPr lang="sv-SE" baseline="0" dirty="0" smtClean="0"/>
              <a:t> on </a:t>
            </a:r>
            <a:endParaRPr lang="sv-SE" dirty="0" smtClean="0"/>
          </a:p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854821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1400" b="1" dirty="0" err="1" smtClean="0"/>
              <a:t>Where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are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we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with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smoke</a:t>
            </a:r>
            <a:r>
              <a:rPr lang="sv-SE" sz="1400" b="1" baseline="0" dirty="0" smtClean="0"/>
              <a:t> test vs. </a:t>
            </a:r>
            <a:r>
              <a:rPr lang="sv-SE" sz="1400" b="1" baseline="0" dirty="0" err="1" smtClean="0"/>
              <a:t>DevOps</a:t>
            </a:r>
            <a:endParaRPr lang="en-GB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10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25956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sv-SE" sz="1400" b="1" dirty="0" err="1" smtClean="0"/>
              <a:t>Where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are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we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with</a:t>
            </a:r>
            <a:r>
              <a:rPr lang="sv-SE" sz="1400" b="1" baseline="0" dirty="0" smtClean="0"/>
              <a:t> </a:t>
            </a:r>
            <a:r>
              <a:rPr lang="sv-SE" sz="1400" b="1" baseline="0" dirty="0" err="1" smtClean="0"/>
              <a:t>smoke</a:t>
            </a:r>
            <a:r>
              <a:rPr lang="sv-SE" sz="1400" b="1" baseline="0" dirty="0" smtClean="0"/>
              <a:t> test vs. </a:t>
            </a:r>
            <a:r>
              <a:rPr lang="sv-SE" sz="1400" b="1" baseline="0" dirty="0" err="1" smtClean="0"/>
              <a:t>DevOps</a:t>
            </a:r>
            <a:endParaRPr lang="en-GB" sz="1200" dirty="0" smtClean="0"/>
          </a:p>
          <a:p>
            <a:pPr marL="0" indent="0">
              <a:buFont typeface="Arial" panose="020B0604020202020204" pitchFamily="34" charset="0"/>
              <a:buNone/>
            </a:pPr>
            <a:endParaRPr lang="en-US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7DD517-9B47-43AB-BABC-2C38E8830A24}" type="slidenum">
              <a:rPr lang="sv-SE" smtClean="0"/>
              <a:t>11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0190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Group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9822" y="1277232"/>
            <a:ext cx="5400000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0113" y="1476074"/>
            <a:ext cx="4927431" cy="212192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Headline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three rows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40pt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0114" y="4616180"/>
            <a:ext cx="4927430" cy="599287"/>
          </a:xfrm>
        </p:spPr>
        <p:txBody>
          <a:bodyPr>
            <a:noAutofit/>
          </a:bodyPr>
          <a:lstStyle>
            <a:lvl1pPr algn="l"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</a:rPr>
              <a:t>Presenter’s Name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Office or Department Name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3700"/>
            <a:ext cx="1702500" cy="54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88599" y="4284746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732748"/>
            <a:ext cx="4927431" cy="4757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  <p:sp>
        <p:nvSpPr>
          <p:cNvPr id="9" name="Rectangle 8"/>
          <p:cNvSpPr/>
          <p:nvPr userDrawn="1"/>
        </p:nvSpPr>
        <p:spPr>
          <a:xfrm rot="10800000" flipV="1">
            <a:off x="9054934" y="116701"/>
            <a:ext cx="3034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600" dirty="0" smtClean="0">
                <a:solidFill>
                  <a:schemeClr val="bg1"/>
                </a:solidFill>
              </a:rPr>
              <a:t>This document and the information contained herein is the property of Saab AB and must not be used, disclosed or altered without Saab AB prior written consent.</a:t>
            </a: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16172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igh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83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41089"/>
            <a:ext cx="7920000" cy="4334194"/>
          </a:xfrm>
        </p:spPr>
        <p:txBody>
          <a:bodyPr tIns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19655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833800" y="1541089"/>
            <a:ext cx="2520000" cy="433419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771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4"/>
          </p:nvPr>
        </p:nvSpPr>
        <p:spPr>
          <a:xfrm>
            <a:off x="6349800" y="1527576"/>
            <a:ext cx="5004000" cy="4347708"/>
          </a:xfrm>
        </p:spPr>
        <p:txBody>
          <a:bodyPr tIns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83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527576"/>
            <a:ext cx="5004460" cy="4347708"/>
          </a:xfrm>
        </p:spPr>
        <p:txBody>
          <a:bodyPr tIns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19655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922247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3"/>
            <a:ext cx="1050309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30653"/>
            <a:ext cx="5772807" cy="4338692"/>
          </a:xfrm>
        </p:spPr>
        <p:txBody>
          <a:bodyPr tIns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4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208058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29424" y="1530653"/>
            <a:ext cx="4511866" cy="433869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203677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Dark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3"/>
            <a:ext cx="1050309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30653"/>
            <a:ext cx="7920000" cy="4338692"/>
          </a:xfrm>
        </p:spPr>
        <p:txBody>
          <a:bodyPr tIns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4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208058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8821290" y="1530653"/>
            <a:ext cx="2520000" cy="4338692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3446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column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333"/>
            <a:ext cx="1050309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49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208058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6349800" y="1527576"/>
            <a:ext cx="5004000" cy="4347708"/>
          </a:xfrm>
        </p:spPr>
        <p:txBody>
          <a:bodyPr tIns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838201" y="1527576"/>
            <a:ext cx="5004460" cy="4347708"/>
          </a:xfrm>
        </p:spPr>
        <p:txBody>
          <a:bodyPr tIns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825047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extra -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71650" y="1278736"/>
            <a:ext cx="8651605" cy="432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066800" y="552734"/>
            <a:ext cx="3587087" cy="432406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5048250" y="2438542"/>
            <a:ext cx="4705350" cy="2571216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048250" y="1716606"/>
            <a:ext cx="5000625" cy="644782"/>
          </a:xfrm>
        </p:spPr>
        <p:txBody>
          <a:bodyPr anchor="t" anchorCtr="0">
            <a:normAutofit/>
          </a:bodyPr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5160786" y="2257425"/>
            <a:ext cx="248602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86019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extra -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771650" y="1278736"/>
            <a:ext cx="8651605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7547853" y="552734"/>
            <a:ext cx="3587087" cy="4324066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1990725" y="2438542"/>
            <a:ext cx="4705350" cy="2571216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0725" y="1716606"/>
            <a:ext cx="5000625" cy="644782"/>
          </a:xfrm>
        </p:spPr>
        <p:txBody>
          <a:bodyPr anchor="t" anchorCtr="0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2114550" y="2257425"/>
            <a:ext cx="248602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571777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458451" y="1278736"/>
            <a:ext cx="4317730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6751040" y="1420427"/>
            <a:ext cx="3732552" cy="3884997"/>
          </a:xfrm>
        </p:spPr>
        <p:txBody>
          <a:bodyPr wrap="square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1" u="none" strike="noStrike" kern="1200" cap="none" spc="0" normalizeH="0" baseline="0" noProof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n-lt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Write your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quote here.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1419726" y="904875"/>
            <a:ext cx="5248275" cy="50482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750283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5533739" y="904875"/>
            <a:ext cx="5248275" cy="50482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18724" y="1278736"/>
            <a:ext cx="4317730" cy="4320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720838" y="1420427"/>
            <a:ext cx="3713502" cy="3884997"/>
          </a:xfrm>
        </p:spPr>
        <p:txBody>
          <a:bodyPr wrap="square" anchor="ctr"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Write your 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quote here.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7867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column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048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0790" y="119220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Shape 290"/>
          <p:cNvSpPr/>
          <p:nvPr userDrawn="1"/>
        </p:nvSpPr>
        <p:spPr>
          <a:xfrm>
            <a:off x="3721800" y="1523797"/>
            <a:ext cx="3816000" cy="4027954"/>
          </a:xfrm>
          <a:prstGeom prst="rect">
            <a:avLst/>
          </a:prstGeom>
          <a:solidFill>
            <a:schemeClr val="accent2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1">
                <a:solidFill>
                  <a:srgbClr val="DCDEE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37" name="Shape 295"/>
          <p:cNvSpPr/>
          <p:nvPr userDrawn="1"/>
        </p:nvSpPr>
        <p:spPr>
          <a:xfrm>
            <a:off x="7832579" y="2531828"/>
            <a:ext cx="3466753" cy="28725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 algn="ctr">
              <a:defRPr sz="12000" spc="-479">
                <a:solidFill>
                  <a:srgbClr val="FFBD00"/>
                </a:solidFill>
                <a:latin typeface="Aktiv Grotesk Trial Bold"/>
                <a:ea typeface="Aktiv Grotesk Trial Bold"/>
                <a:cs typeface="Aktiv Grotesk Trial Bold"/>
                <a:sym typeface="Aktiv Grotesk Trial Bold"/>
              </a:defRPr>
            </a:lvl1pPr>
          </a:lstStyle>
          <a:p>
            <a:endParaRPr sz="1200" dirty="0">
              <a:latin typeface="+mj-lt"/>
            </a:endParaRPr>
          </a:p>
        </p:txBody>
      </p:sp>
      <p:sp>
        <p:nvSpPr>
          <p:cNvPr id="47" name="Shape 290"/>
          <p:cNvSpPr>
            <a:spLocks/>
          </p:cNvSpPr>
          <p:nvPr userDrawn="1"/>
        </p:nvSpPr>
        <p:spPr>
          <a:xfrm>
            <a:off x="7537800" y="1523797"/>
            <a:ext cx="3816000" cy="4027954"/>
          </a:xfrm>
          <a:prstGeom prst="rect">
            <a:avLst/>
          </a:prstGeom>
          <a:solidFill>
            <a:schemeClr val="accent1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algn="ctr">
              <a:defRPr sz="3200" b="1">
                <a:solidFill>
                  <a:srgbClr val="DCDEE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 sz="1200"/>
          </a:p>
        </p:txBody>
      </p:sp>
      <p:sp>
        <p:nvSpPr>
          <p:cNvPr id="50" name="Picture Placeholder 49"/>
          <p:cNvSpPr>
            <a:spLocks noGrp="1"/>
          </p:cNvSpPr>
          <p:nvPr>
            <p:ph type="pic" sz="quarter" idx="14"/>
          </p:nvPr>
        </p:nvSpPr>
        <p:spPr>
          <a:xfrm>
            <a:off x="955039" y="1523797"/>
            <a:ext cx="2750845" cy="402155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52" name="Text Placeholder 51"/>
          <p:cNvSpPr>
            <a:spLocks noGrp="1"/>
          </p:cNvSpPr>
          <p:nvPr>
            <p:ph type="body" sz="quarter" idx="15" hasCustomPrompt="1"/>
          </p:nvPr>
        </p:nvSpPr>
        <p:spPr>
          <a:xfrm>
            <a:off x="3914995" y="1749316"/>
            <a:ext cx="3362607" cy="536615"/>
          </a:xfrm>
        </p:spPr>
        <p:txBody>
          <a:bodyPr>
            <a:noAutofit/>
          </a:bodyPr>
          <a:lstStyle>
            <a:lvl1pPr>
              <a:defRPr sz="2400" b="0"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Redigera rubrik</a:t>
            </a:r>
          </a:p>
        </p:txBody>
      </p:sp>
      <p:sp>
        <p:nvSpPr>
          <p:cNvPr id="12" name="Content Placeholder 47">
            <a:extLst>
              <a:ext uri="{FF2B5EF4-FFF2-40B4-BE49-F238E27FC236}">
                <a16:creationId xmlns:a16="http://schemas.microsoft.com/office/drawing/2014/main" id="{04503B41-6DE0-054A-8BE7-6DEC2DDA3A2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915117" y="2333406"/>
            <a:ext cx="3350845" cy="2901462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7">
            <a:extLst>
              <a:ext uri="{FF2B5EF4-FFF2-40B4-BE49-F238E27FC236}">
                <a16:creationId xmlns:a16="http://schemas.microsoft.com/office/drawing/2014/main" id="{D8DDB649-EABE-164D-B2F6-DDC748E841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51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i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3700"/>
            <a:ext cx="1702500" cy="540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9822" y="1277232"/>
            <a:ext cx="5400000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0113" y="1476074"/>
            <a:ext cx="4927431" cy="212192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Headline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three rows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40pt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0114" y="4616180"/>
            <a:ext cx="4927430" cy="593039"/>
          </a:xfrm>
        </p:spPr>
        <p:txBody>
          <a:bodyPr>
            <a:noAutofit/>
          </a:bodyPr>
          <a:lstStyle>
            <a:lvl1pPr algn="l">
              <a:defRPr sz="16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</a:rPr>
              <a:t>Presenter’s Name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Office or Department Name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388599" y="4284746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732748"/>
            <a:ext cx="4927431" cy="4757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  <p:sp>
        <p:nvSpPr>
          <p:cNvPr id="9" name="Rectangle 8"/>
          <p:cNvSpPr/>
          <p:nvPr userDrawn="1"/>
        </p:nvSpPr>
        <p:spPr>
          <a:xfrm rot="10800000" flipV="1">
            <a:off x="9054934" y="116701"/>
            <a:ext cx="3034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600" dirty="0" smtClean="0">
                <a:solidFill>
                  <a:schemeClr val="bg1"/>
                </a:solidFill>
              </a:rPr>
              <a:t>This document and the information contained herein is the property of Saab AB and must not be used, disclosed or altered without Saab AB prior written consent.</a:t>
            </a: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89361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5800" y="843021"/>
            <a:ext cx="3606800" cy="51149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8" name="Picture Placeholder 4"/>
          <p:cNvSpPr>
            <a:spLocks noGrp="1"/>
          </p:cNvSpPr>
          <p:nvPr>
            <p:ph type="pic" sz="quarter" idx="14"/>
          </p:nvPr>
        </p:nvSpPr>
        <p:spPr>
          <a:xfrm>
            <a:off x="4292600" y="838200"/>
            <a:ext cx="3606800" cy="51149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7899400" y="838199"/>
            <a:ext cx="3606800" cy="51149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584671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and tex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4"/>
          <p:cNvSpPr>
            <a:spLocks noGrp="1"/>
          </p:cNvSpPr>
          <p:nvPr>
            <p:ph type="pic" sz="quarter" idx="15"/>
          </p:nvPr>
        </p:nvSpPr>
        <p:spPr>
          <a:xfrm>
            <a:off x="8193491" y="838199"/>
            <a:ext cx="3311999" cy="51149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39F95366-B003-A249-8D4E-FDFEAC2768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5800" y="838199"/>
            <a:ext cx="3312710" cy="5114925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11" name="Rectangle 10"/>
          <p:cNvSpPr/>
          <p:nvPr userDrawn="1"/>
        </p:nvSpPr>
        <p:spPr>
          <a:xfrm>
            <a:off x="3986935" y="838199"/>
            <a:ext cx="4218132" cy="51149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  <p:sp>
        <p:nvSpPr>
          <p:cNvPr id="17" name="Text Placeholder 51">
            <a:extLst>
              <a:ext uri="{FF2B5EF4-FFF2-40B4-BE49-F238E27FC236}">
                <a16:creationId xmlns:a16="http://schemas.microsoft.com/office/drawing/2014/main" id="{F259C466-59A4-434A-B61C-07A70D930A4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292401" y="1271938"/>
            <a:ext cx="3607200" cy="471139"/>
          </a:xfrm>
        </p:spPr>
        <p:txBody>
          <a:bodyPr>
            <a:noAutofit/>
          </a:bodyPr>
          <a:lstStyle>
            <a:lvl1pPr>
              <a:defRPr sz="2400" b="0">
                <a:solidFill>
                  <a:schemeClr val="bg1"/>
                </a:solidFill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sv-SE" dirty="0"/>
              <a:t>Redigera rubrik</a:t>
            </a:r>
          </a:p>
        </p:txBody>
      </p:sp>
      <p:sp>
        <p:nvSpPr>
          <p:cNvPr id="18" name="Content Placeholder 47">
            <a:extLst>
              <a:ext uri="{FF2B5EF4-FFF2-40B4-BE49-F238E27FC236}">
                <a16:creationId xmlns:a16="http://schemas.microsoft.com/office/drawing/2014/main" id="{30F9AD2F-263B-E741-9F33-F37EC8895111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92401" y="1961547"/>
            <a:ext cx="3607200" cy="3634035"/>
          </a:xfrm>
        </p:spPr>
        <p:txBody>
          <a:bodyPr>
            <a:norm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1pPr>
            <a:lvl2pPr marL="7429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93726" y="1797669"/>
            <a:ext cx="2486025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39540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83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19655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9091922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orld map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pic>
        <p:nvPicPr>
          <p:cNvPr id="8" name="Bildobjekt 5"/>
          <p:cNvPicPr>
            <a:picLocks noChangeAspect="1"/>
          </p:cNvPicPr>
          <p:nvPr userDrawn="1"/>
        </p:nvPicPr>
        <p:blipFill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5623" y="341659"/>
            <a:ext cx="9151298" cy="5760000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2669920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040650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me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5" name="Media Placeholder 4"/>
          <p:cNvSpPr>
            <a:spLocks noGrp="1"/>
          </p:cNvSpPr>
          <p:nvPr>
            <p:ph type="media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media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656635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ullscreen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819395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/>
          <a:srcRect l="11787" r="855" b="4139"/>
          <a:stretch/>
        </p:blipFill>
        <p:spPr>
          <a:xfrm>
            <a:off x="-35168" y="1"/>
            <a:ext cx="12248939" cy="6858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-35168" y="0"/>
            <a:ext cx="12227168" cy="6858001"/>
          </a:xfrm>
          <a:prstGeom prst="rect">
            <a:avLst/>
          </a:prstGeom>
          <a:solidFill>
            <a:schemeClr val="accent1">
              <a:alpha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D49A2043-E2A9-A54B-8E7C-D0D0038742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300163" y="1621473"/>
            <a:ext cx="5405437" cy="2120900"/>
          </a:xfrm>
        </p:spPr>
        <p:txBody>
          <a:bodyPr anchor="b">
            <a:norm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400174" y="4429125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877127"/>
            <a:ext cx="5405488" cy="475798"/>
          </a:xfrm>
        </p:spPr>
        <p:txBody>
          <a:bodyPr/>
          <a:lstStyle>
            <a:lvl1pPr marL="0" indent="0">
              <a:buNone/>
              <a:defRPr baseline="0"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Presenter’s /department name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977484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Naval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9822" y="1277232"/>
            <a:ext cx="5400000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0113" y="1476074"/>
            <a:ext cx="4927431" cy="212192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Headline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three rows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40pt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0114" y="4616180"/>
            <a:ext cx="4927430" cy="593039"/>
          </a:xfrm>
        </p:spPr>
        <p:txBody>
          <a:bodyPr>
            <a:noAutofit/>
          </a:bodyPr>
          <a:lstStyle>
            <a:lvl1pPr algn="l">
              <a:defRPr sz="14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</a:rPr>
              <a:t>Presenter’s Name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Office or Department Name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3700"/>
            <a:ext cx="1702500" cy="54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88599" y="4284746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732748"/>
            <a:ext cx="4927431" cy="4757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  <p:sp>
        <p:nvSpPr>
          <p:cNvPr id="9" name="Rectangle 8"/>
          <p:cNvSpPr/>
          <p:nvPr userDrawn="1"/>
        </p:nvSpPr>
        <p:spPr>
          <a:xfrm rot="10800000" flipV="1">
            <a:off x="9054934" y="116701"/>
            <a:ext cx="3034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600" dirty="0" smtClean="0">
                <a:solidFill>
                  <a:schemeClr val="bg1"/>
                </a:solidFill>
              </a:rPr>
              <a:t>This document and the information contained herein is the property of Saab AB and must not be used, disclosed or altered without Saab AB prior written consent.</a:t>
            </a: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235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Lan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69822" y="1277232"/>
            <a:ext cx="5400000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0113" y="1476074"/>
            <a:ext cx="4927431" cy="212192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Headline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three rows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40pt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0114" y="4616180"/>
            <a:ext cx="4927430" cy="593039"/>
          </a:xfrm>
        </p:spPr>
        <p:txBody>
          <a:bodyPr>
            <a:noAutofit/>
          </a:bodyPr>
          <a:lstStyle>
            <a:lvl1pPr algn="l">
              <a:defRPr sz="14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</a:rPr>
              <a:t>Presenter’s Name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Office or Department Name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3700"/>
            <a:ext cx="1702500" cy="54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88599" y="4284746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732748"/>
            <a:ext cx="4927431" cy="4757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  <p:sp>
        <p:nvSpPr>
          <p:cNvPr id="9" name="Rectangle 8"/>
          <p:cNvSpPr/>
          <p:nvPr userDrawn="1"/>
        </p:nvSpPr>
        <p:spPr>
          <a:xfrm rot="10800000" flipV="1">
            <a:off x="9054934" y="116701"/>
            <a:ext cx="3034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600" dirty="0" smtClean="0">
                <a:solidFill>
                  <a:schemeClr val="bg1"/>
                </a:solidFill>
              </a:rPr>
              <a:t>This document and the information contained herein is the property of Saab AB and must not be used, disclosed or altered without Saab AB prior written consent.</a:t>
            </a: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0603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urveill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0" r="26135"/>
          <a:stretch/>
        </p:blipFill>
        <p:spPr>
          <a:xfrm>
            <a:off x="4652010" y="0"/>
            <a:ext cx="7539990" cy="68580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069822" y="1277232"/>
            <a:ext cx="5400000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0113" y="1476074"/>
            <a:ext cx="4927431" cy="212192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Headline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three rows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40pt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0114" y="4616180"/>
            <a:ext cx="4927430" cy="593039"/>
          </a:xfrm>
        </p:spPr>
        <p:txBody>
          <a:bodyPr>
            <a:noAutofit/>
          </a:bodyPr>
          <a:lstStyle>
            <a:lvl1pPr algn="l">
              <a:defRPr sz="14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</a:rPr>
              <a:t>Presenter’s Name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Office or Department Name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3700"/>
            <a:ext cx="1702500" cy="54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88599" y="4284746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732748"/>
            <a:ext cx="4927431" cy="4757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  <p:sp>
        <p:nvSpPr>
          <p:cNvPr id="9" name="Rectangle 8"/>
          <p:cNvSpPr/>
          <p:nvPr userDrawn="1"/>
        </p:nvSpPr>
        <p:spPr>
          <a:xfrm rot="10800000" flipV="1">
            <a:off x="9054934" y="116701"/>
            <a:ext cx="30342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GB" sz="600" dirty="0" smtClean="0">
                <a:solidFill>
                  <a:schemeClr val="bg1"/>
                </a:solidFill>
              </a:rPr>
              <a:t>This document and the information contained herein is the property of Saab AB and must not be used, disclosed or altered without Saab AB prior written consent.</a:t>
            </a:r>
            <a:endParaRPr lang="en-GB" sz="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902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ption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227542" y="0"/>
            <a:ext cx="5964457" cy="685800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7" name="Rectangle 6"/>
          <p:cNvSpPr/>
          <p:nvPr/>
        </p:nvSpPr>
        <p:spPr>
          <a:xfrm>
            <a:off x="1069822" y="1277232"/>
            <a:ext cx="5400000" cy="432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0113" y="1476074"/>
            <a:ext cx="4927431" cy="212192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Headline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three rows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40pt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1300114" y="4616180"/>
            <a:ext cx="4927430" cy="593039"/>
          </a:xfrm>
        </p:spPr>
        <p:txBody>
          <a:bodyPr>
            <a:noAutofit/>
          </a:bodyPr>
          <a:lstStyle>
            <a:lvl1pPr algn="l">
              <a:defRPr sz="1400" b="0">
                <a:solidFill>
                  <a:schemeClr val="bg1"/>
                </a:solidFill>
              </a:defRPr>
            </a:lvl1pPr>
            <a:lvl2pPr>
              <a:defRPr sz="1400" b="0">
                <a:solidFill>
                  <a:schemeClr val="bg1"/>
                </a:solidFill>
              </a:defRPr>
            </a:lvl2pPr>
            <a:lvl3pPr>
              <a:defRPr sz="1400" b="0">
                <a:solidFill>
                  <a:schemeClr val="bg1"/>
                </a:solidFill>
              </a:defRPr>
            </a:lvl3pPr>
            <a:lvl4pPr>
              <a:defRPr sz="1400" b="0">
                <a:solidFill>
                  <a:schemeClr val="bg1"/>
                </a:solidFill>
              </a:defRPr>
            </a:lvl4pPr>
            <a:lvl5pPr>
              <a:defRPr sz="1400" b="0">
                <a:solidFill>
                  <a:schemeClr val="bg1"/>
                </a:solidFill>
              </a:defRPr>
            </a:lvl5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n-US" sz="1400" dirty="0">
                <a:solidFill>
                  <a:schemeClr val="bg1"/>
                </a:solidFill>
              </a:rPr>
              <a:t>Presenter’s Name</a:t>
            </a:r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Office or Department Name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" y="393700"/>
            <a:ext cx="1702500" cy="540000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>
            <a:off x="1388599" y="4284746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732748"/>
            <a:ext cx="4927431" cy="4757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253739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pter Title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1300113" y="1620453"/>
            <a:ext cx="5405487" cy="2121920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GB" sz="4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</a:defRPr>
            </a:lvl1pPr>
            <a:lvl2pPr>
              <a:defRPr sz="4000" b="1">
                <a:solidFill>
                  <a:schemeClr val="bg1"/>
                </a:solidFill>
              </a:defRPr>
            </a:lvl2pPr>
            <a:lvl3pPr>
              <a:defRPr sz="4000" b="1">
                <a:solidFill>
                  <a:schemeClr val="bg1"/>
                </a:solidFill>
              </a:defRPr>
            </a:lvl3pPr>
            <a:lvl4pPr>
              <a:defRPr sz="4000" b="1">
                <a:solidFill>
                  <a:schemeClr val="bg1"/>
                </a:solidFill>
              </a:defRPr>
            </a:lvl4pPr>
            <a:lvl5pPr>
              <a:defRPr sz="4000" b="1">
                <a:solidFill>
                  <a:schemeClr val="bg1"/>
                </a:solidFill>
              </a:defRPr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Chapter headline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on three rows </a:t>
            </a:r>
            <a:b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</a:b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40pt</a:t>
            </a:r>
            <a:endParaRPr kumimoji="0" lang="en-GB" sz="7200" b="1" i="0" u="none" strike="noStrike" kern="1200" cap="none" spc="0" normalizeH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/>
              <a:ea typeface="+mj-ea"/>
              <a:cs typeface="+mj-cs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400174" y="4429125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877127"/>
            <a:ext cx="5405488" cy="475798"/>
          </a:xfrm>
        </p:spPr>
        <p:txBody>
          <a:bodyPr/>
          <a:lstStyle>
            <a:lvl1pPr>
              <a:defRPr>
                <a:solidFill>
                  <a:schemeClr val="accent3"/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29425" y="1266825"/>
            <a:ext cx="4324350" cy="43243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49"/>
          </a:xfrm>
          <a:prstGeom prst="rect">
            <a:avLst/>
          </a:prstGeom>
        </p:spPr>
      </p:pic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7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8733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Light 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0FC16DE5-EA19-3E44-8ED7-E1B33DAEA1E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300163" y="1620838"/>
            <a:ext cx="5310187" cy="2120900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4000" b="1">
                <a:solidFill>
                  <a:schemeClr val="tx2"/>
                </a:solidFill>
              </a:defRPr>
            </a:lvl1pPr>
          </a:lstStyle>
          <a:p>
            <a:pPr lvl="0"/>
            <a:r>
              <a:rPr lang="sv-SE" dirty="0" err="1"/>
              <a:t>Chapter</a:t>
            </a:r>
            <a:r>
              <a:rPr lang="sv-SE" dirty="0"/>
              <a:t> </a:t>
            </a:r>
            <a:r>
              <a:rPr lang="sv-SE" dirty="0" err="1"/>
              <a:t>headline</a:t>
            </a:r>
            <a:endParaRPr lang="sv-SE" dirty="0"/>
          </a:p>
          <a:p>
            <a:pPr lvl="0"/>
            <a:r>
              <a:rPr lang="sv-SE" dirty="0"/>
              <a:t>on </a:t>
            </a:r>
            <a:r>
              <a:rPr lang="sv-SE" dirty="0" err="1"/>
              <a:t>three</a:t>
            </a:r>
            <a:r>
              <a:rPr lang="sv-SE" dirty="0"/>
              <a:t> </a:t>
            </a:r>
            <a:r>
              <a:rPr lang="sv-SE" dirty="0" err="1"/>
              <a:t>rows</a:t>
            </a:r>
            <a:endParaRPr lang="sv-SE" dirty="0"/>
          </a:p>
          <a:p>
            <a:pPr lvl="0"/>
            <a:r>
              <a:rPr lang="sv-SE" dirty="0"/>
              <a:t>40pt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388599" y="4429125"/>
            <a:ext cx="216000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1300112" y="3877127"/>
            <a:ext cx="5310238" cy="475798"/>
          </a:xfrm>
        </p:spPr>
        <p:txBody>
          <a:bodyPr/>
          <a:lstStyle>
            <a:lvl1pPr>
              <a:defRPr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3"/>
                </a:solidFill>
              </a:defRPr>
            </a:lvl2pPr>
            <a:lvl3pPr>
              <a:defRPr>
                <a:solidFill>
                  <a:schemeClr val="accent3"/>
                </a:solidFill>
              </a:defRPr>
            </a:lvl3pPr>
            <a:lvl4pPr>
              <a:defRPr>
                <a:solidFill>
                  <a:schemeClr val="accent3"/>
                </a:solidFill>
              </a:defRPr>
            </a:lvl4pPr>
            <a:lvl5pPr>
              <a:defRPr>
                <a:solidFill>
                  <a:schemeClr val="accent3"/>
                </a:solidFill>
              </a:defRPr>
            </a:lvl5pPr>
          </a:lstStyle>
          <a:p>
            <a:pPr lvl="0"/>
            <a:r>
              <a:rPr lang="en-US" dirty="0"/>
              <a:t>Edit sub-headline</a:t>
            </a:r>
            <a:endParaRPr lang="sv-SE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829425" y="1266825"/>
            <a:ext cx="4324350" cy="4324350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>
                <a:solidFill>
                  <a:schemeClr val="accent2">
                    <a:lumMod val="90000"/>
                  </a:schemeClr>
                </a:solidFill>
              </a:defRPr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940300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94831"/>
            <a:ext cx="10515600" cy="1325563"/>
          </a:xfrm>
        </p:spPr>
        <p:txBody>
          <a:bodyPr>
            <a:normAutofit/>
          </a:bodyPr>
          <a:lstStyle>
            <a:lvl1pPr>
              <a:defRPr sz="4000" b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sv-S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1089"/>
            <a:ext cx="5762297" cy="4334194"/>
          </a:xfrm>
        </p:spPr>
        <p:txBody>
          <a:bodyPr tIns="0">
            <a:normAutofit/>
          </a:bodyPr>
          <a:lstStyle>
            <a:lvl1pPr marL="3429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2pPr>
            <a:lvl3pPr marL="12573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3pPr>
            <a:lvl4pPr marL="17145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4pPr>
            <a:lvl5pPr marL="2171700" indent="-342900">
              <a:lnSpc>
                <a:spcPct val="100000"/>
              </a:lnSpc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205" y="6176963"/>
            <a:ext cx="1461470" cy="463550"/>
          </a:xfrm>
          <a:prstGeom prst="rect">
            <a:avLst/>
          </a:prstGeom>
        </p:spPr>
      </p:pic>
      <p:cxnSp>
        <p:nvCxnSpPr>
          <p:cNvPr id="9" name="Straight Connector 8"/>
          <p:cNvCxnSpPr/>
          <p:nvPr/>
        </p:nvCxnSpPr>
        <p:spPr>
          <a:xfrm>
            <a:off x="950790" y="1196556"/>
            <a:ext cx="4362450" cy="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Picture Placeholder 4"/>
          <p:cNvSpPr>
            <a:spLocks noGrp="1"/>
          </p:cNvSpPr>
          <p:nvPr>
            <p:ph type="pic" sz="quarter" idx="13"/>
          </p:nvPr>
        </p:nvSpPr>
        <p:spPr>
          <a:xfrm>
            <a:off x="6829424" y="1541089"/>
            <a:ext cx="4524375" cy="4334194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sv-SE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3925" y="6281902"/>
            <a:ext cx="1676400" cy="365125"/>
          </a:xfrm>
          <a:prstGeom prst="rect">
            <a:avLst/>
          </a:prstGeom>
        </p:spPr>
        <p:txBody>
          <a:bodyPr anchor="t"/>
          <a:lstStyle>
            <a:lvl1pPr algn="l">
              <a:defRPr sz="800"/>
            </a:lvl1pPr>
          </a:lstStyle>
          <a:p>
            <a:fld id="{3BC3B53C-2731-4E67-8E49-4CF95A4047A8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4685962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sv-SE" dirty="0"/>
          </a:p>
        </p:txBody>
      </p:sp>
      <p:sp>
        <p:nvSpPr>
          <p:cNvPr id="8" name="xxHeader"/>
          <p:cNvSpPr txBox="1"/>
          <p:nvPr userDrawn="1"/>
        </p:nvSpPr>
        <p:spPr>
          <a:xfrm>
            <a:off x="1069822" y="6281902"/>
            <a:ext cx="3480592" cy="347853"/>
          </a:xfrm>
          <a:prstGeom prst="rect">
            <a:avLst/>
          </a:prstGeom>
          <a:noFill/>
        </p:spPr>
        <p:txBody>
          <a:bodyPr vert="horz" wrap="none" lIns="0" tIns="0" rIns="0" bIns="0" rtlCol="0" anchor="ctr">
            <a:noAutofit/>
          </a:bodyPr>
          <a:lstStyle/>
          <a:p>
            <a: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700" kern="1200" dirty="0">
                <a:solidFill>
                  <a:schemeClr val="accent2">
                    <a:lumMod val="90000"/>
                  </a:schemeClr>
                </a:solidFill>
                <a:effectLst/>
              </a:rPr>
              <a:t>COMPANY RESTRICTED</a:t>
            </a:r>
            <a:r>
              <a:rPr lang="en-GB" sz="700" kern="1200" baseline="0" noProof="0" dirty="0">
                <a:solidFill>
                  <a:schemeClr val="accent2">
                    <a:lumMod val="90000"/>
                  </a:schemeClr>
                </a:solidFill>
                <a:effectLst/>
              </a:rPr>
              <a:t> </a:t>
            </a:r>
            <a:r>
              <a:rPr lang="en-GB" sz="700" noProof="0" dirty="0">
                <a:solidFill>
                  <a:schemeClr val="accent2">
                    <a:lumMod val="90000"/>
                  </a:schemeClr>
                </a:solidFill>
              </a:rPr>
              <a:t>|</a:t>
            </a:r>
            <a:r>
              <a:rPr lang="en-GB" sz="700" baseline="0" noProof="0" dirty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GB" sz="700" kern="1200" dirty="0">
                <a:solidFill>
                  <a:schemeClr val="accent2">
                    <a:lumMod val="90000"/>
                  </a:schemeClr>
                </a:solidFill>
                <a:effectLst/>
              </a:rPr>
              <a:t>NOT EXPORT CONTROLLED</a:t>
            </a:r>
            <a:r>
              <a:rPr lang="en-GB" sz="700" kern="1200" baseline="0" dirty="0">
                <a:solidFill>
                  <a:schemeClr val="accent2">
                    <a:lumMod val="90000"/>
                  </a:schemeClr>
                </a:solidFill>
                <a:effectLst/>
              </a:rPr>
              <a:t> </a:t>
            </a:r>
            <a:r>
              <a:rPr lang="en-GB" sz="700" noProof="0" dirty="0">
                <a:solidFill>
                  <a:schemeClr val="accent2">
                    <a:lumMod val="90000"/>
                  </a:schemeClr>
                </a:solidFill>
              </a:rPr>
              <a:t>|</a:t>
            </a:r>
            <a:r>
              <a:rPr lang="en-GB" sz="700" baseline="0" noProof="0" dirty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GB" sz="700" kern="1200" dirty="0">
                <a:solidFill>
                  <a:schemeClr val="accent2">
                    <a:lumMod val="90000"/>
                  </a:schemeClr>
                </a:solidFill>
                <a:effectLst/>
              </a:rPr>
              <a:t>NOT CLASSIFIED</a:t>
            </a:r>
          </a:p>
          <a:p>
            <a:pPr algn="r"/>
            <a:r>
              <a:rPr lang="en-GB" sz="700" noProof="0" dirty="0">
                <a:solidFill>
                  <a:schemeClr val="accent2">
                    <a:lumMod val="90000"/>
                  </a:schemeClr>
                </a:solidFill>
              </a:rPr>
              <a:t>Your Name | Document</a:t>
            </a:r>
            <a:r>
              <a:rPr lang="en-GB" sz="700" dirty="0">
                <a:solidFill>
                  <a:schemeClr val="accent2">
                    <a:lumMod val="90000"/>
                  </a:schemeClr>
                </a:solidFill>
              </a:rPr>
              <a:t> </a:t>
            </a:r>
            <a:r>
              <a:rPr lang="en-GB" sz="700" dirty="0" smtClean="0">
                <a:solidFill>
                  <a:schemeClr val="accent2">
                    <a:lumMod val="90000"/>
                  </a:schemeClr>
                </a:solidFill>
              </a:rPr>
              <a:t>Identification </a:t>
            </a:r>
            <a:r>
              <a:rPr lang="en-GB" sz="700" dirty="0">
                <a:solidFill>
                  <a:schemeClr val="accent2">
                    <a:lumMod val="90000"/>
                  </a:schemeClr>
                </a:solidFill>
              </a:rPr>
              <a:t>| </a:t>
            </a:r>
            <a:r>
              <a:rPr lang="en-GB" sz="700" noProof="0" dirty="0">
                <a:solidFill>
                  <a:schemeClr val="accent2">
                    <a:lumMod val="90000"/>
                  </a:schemeClr>
                </a:solidFill>
              </a:rPr>
              <a:t>Issue </a:t>
            </a:r>
            <a:r>
              <a:rPr lang="en-GB" sz="700" baseline="0" noProof="0" dirty="0">
                <a:solidFill>
                  <a:schemeClr val="accent2">
                    <a:lumMod val="90000"/>
                  </a:schemeClr>
                </a:solidFill>
              </a:rPr>
              <a:t> 1</a:t>
            </a:r>
            <a:endParaRPr lang="en-GB" sz="700" noProof="0" dirty="0">
              <a:solidFill>
                <a:schemeClr val="accent2">
                  <a:lumMod val="9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296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2" r:id="rId2"/>
    <p:sldLayoutId id="2147483661" r:id="rId3"/>
    <p:sldLayoutId id="2147483660" r:id="rId4"/>
    <p:sldLayoutId id="2147483671" r:id="rId5"/>
    <p:sldLayoutId id="2147483674" r:id="rId6"/>
    <p:sldLayoutId id="2147483663" r:id="rId7"/>
    <p:sldLayoutId id="2147483665" r:id="rId8"/>
    <p:sldLayoutId id="2147483650" r:id="rId9"/>
    <p:sldLayoutId id="2147483685" r:id="rId10"/>
    <p:sldLayoutId id="2147483682" r:id="rId11"/>
    <p:sldLayoutId id="2147483664" r:id="rId12"/>
    <p:sldLayoutId id="2147483686" r:id="rId13"/>
    <p:sldLayoutId id="2147483684" r:id="rId14"/>
    <p:sldLayoutId id="2147483672" r:id="rId15"/>
    <p:sldLayoutId id="2147483673" r:id="rId16"/>
    <p:sldLayoutId id="2147483666" r:id="rId17"/>
    <p:sldLayoutId id="2147483667" r:id="rId18"/>
    <p:sldLayoutId id="2147483680" r:id="rId19"/>
    <p:sldLayoutId id="2147483675" r:id="rId20"/>
    <p:sldLayoutId id="2147483676" r:id="rId21"/>
    <p:sldLayoutId id="2147483681" r:id="rId22"/>
    <p:sldLayoutId id="2147483677" r:id="rId23"/>
    <p:sldLayoutId id="2147483655" r:id="rId24"/>
    <p:sldLayoutId id="2147483668" r:id="rId25"/>
    <p:sldLayoutId id="2147483669" r:id="rId26"/>
    <p:sldLayoutId id="2147483683" r:id="rId2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9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Relationship Id="rId5" Type="http://schemas.openxmlformats.org/officeDocument/2006/relationships/image" Target="../media/image1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6829426" y="1541089"/>
            <a:ext cx="4305300" cy="40608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002459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the Saab </a:t>
            </a:r>
            <a:r>
              <a:rPr lang="sv-SE" dirty="0"/>
              <a:t>Powerpoint template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template have been created to deliver a consistent Saab message to all audiences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It only uses Arial font, standard with Office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Consider the audience and environment when choosing slide variation. For instance, dark backgrounds may work well for conference presentations, but are not ideal for corporate or printing purposes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The template suggests font usage, type size for headlines and bullets, and layouts for charts and graphs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1</a:t>
            </a:fld>
            <a:endParaRPr lang="sv-SE" dirty="0"/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7039769" y="1787152"/>
            <a:ext cx="3884612" cy="3328987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The template offers: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16:9 aspect ratio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Various title slides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Various chapter slides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Layout options including quote slides, slides for content and graph/data/picture/film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 variety of Saab colors</a:t>
            </a:r>
          </a:p>
        </p:txBody>
      </p:sp>
    </p:spTree>
    <p:extLst>
      <p:ext uri="{BB962C8B-B14F-4D97-AF65-F5344CB8AC3E}">
        <p14:creationId xmlns:p14="http://schemas.microsoft.com/office/powerpoint/2010/main" val="344636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Pipeline</a:t>
            </a:r>
            <a:endParaRPr lang="sv-SE" dirty="0"/>
          </a:p>
        </p:txBody>
      </p:sp>
      <p:sp>
        <p:nvSpPr>
          <p:cNvPr id="17" name="Rectangle 16"/>
          <p:cNvSpPr/>
          <p:nvPr/>
        </p:nvSpPr>
        <p:spPr>
          <a:xfrm>
            <a:off x="516113" y="3929053"/>
            <a:ext cx="3791191" cy="2906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200" dirty="0" smtClean="0"/>
              <a:t>DEV</a:t>
            </a:r>
            <a:endParaRPr lang="sv-SE" dirty="0"/>
          </a:p>
        </p:txBody>
      </p:sp>
      <p:sp>
        <p:nvSpPr>
          <p:cNvPr id="18" name="Rectangle 17"/>
          <p:cNvSpPr/>
          <p:nvPr/>
        </p:nvSpPr>
        <p:spPr>
          <a:xfrm>
            <a:off x="5354043" y="3951467"/>
            <a:ext cx="3454078" cy="2906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200" dirty="0" smtClean="0"/>
              <a:t>SUT</a:t>
            </a:r>
            <a:endParaRPr lang="sv-SE" dirty="0"/>
          </a:p>
        </p:txBody>
      </p:sp>
      <p:sp>
        <p:nvSpPr>
          <p:cNvPr id="19" name="Right Arrow 18"/>
          <p:cNvSpPr/>
          <p:nvPr/>
        </p:nvSpPr>
        <p:spPr>
          <a:xfrm>
            <a:off x="4484122" y="5309516"/>
            <a:ext cx="693103" cy="1378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4" name="Rectangle 3"/>
          <p:cNvSpPr/>
          <p:nvPr/>
        </p:nvSpPr>
        <p:spPr>
          <a:xfrm>
            <a:off x="538244" y="1372935"/>
            <a:ext cx="8269878" cy="2441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200" dirty="0" smtClean="0"/>
              <a:t>OPS</a:t>
            </a:r>
            <a:endParaRPr lang="sv-SE" sz="7200" dirty="0"/>
          </a:p>
        </p:txBody>
      </p:sp>
      <p:sp>
        <p:nvSpPr>
          <p:cNvPr id="23" name="Right Arrow 22"/>
          <p:cNvSpPr/>
          <p:nvPr/>
        </p:nvSpPr>
        <p:spPr>
          <a:xfrm rot="16200000">
            <a:off x="4451255" y="3807777"/>
            <a:ext cx="693103" cy="935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6109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4" grpId="0" animBg="1"/>
      <p:bldP spid="2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Pipeline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14" y="1215189"/>
            <a:ext cx="8129828" cy="564281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16113" y="3929053"/>
            <a:ext cx="3791191" cy="2906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200" dirty="0" smtClean="0"/>
              <a:t>DEV</a:t>
            </a:r>
            <a:endParaRPr lang="sv-SE" dirty="0"/>
          </a:p>
        </p:txBody>
      </p:sp>
      <p:sp>
        <p:nvSpPr>
          <p:cNvPr id="18" name="Rectangle 17"/>
          <p:cNvSpPr/>
          <p:nvPr/>
        </p:nvSpPr>
        <p:spPr>
          <a:xfrm>
            <a:off x="5354044" y="3929052"/>
            <a:ext cx="3454078" cy="29065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200" dirty="0" smtClean="0"/>
              <a:t>SUT</a:t>
            </a:r>
            <a:endParaRPr lang="sv-SE" dirty="0"/>
          </a:p>
        </p:txBody>
      </p:sp>
      <p:sp>
        <p:nvSpPr>
          <p:cNvPr id="4" name="Rectangle 3"/>
          <p:cNvSpPr/>
          <p:nvPr/>
        </p:nvSpPr>
        <p:spPr>
          <a:xfrm>
            <a:off x="538244" y="1384967"/>
            <a:ext cx="8269878" cy="24410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200" dirty="0" smtClean="0"/>
              <a:t>OPS</a:t>
            </a:r>
            <a:endParaRPr lang="sv-SE" sz="7200" dirty="0"/>
          </a:p>
        </p:txBody>
      </p:sp>
      <p:sp>
        <p:nvSpPr>
          <p:cNvPr id="11" name="Right Arrow 10"/>
          <p:cNvSpPr/>
          <p:nvPr/>
        </p:nvSpPr>
        <p:spPr>
          <a:xfrm rot="16200000">
            <a:off x="4451255" y="3771683"/>
            <a:ext cx="693103" cy="9356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Right Arrow 11"/>
          <p:cNvSpPr/>
          <p:nvPr/>
        </p:nvSpPr>
        <p:spPr>
          <a:xfrm>
            <a:off x="4484122" y="5273421"/>
            <a:ext cx="693103" cy="137802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061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4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Pipeline</a:t>
            </a:r>
            <a:endParaRPr lang="sv-SE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6114" y="1215189"/>
            <a:ext cx="8129828" cy="564281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729" y="899221"/>
            <a:ext cx="1508299" cy="6319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0255" y="3319531"/>
            <a:ext cx="1508299" cy="63193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89634" y="1056967"/>
            <a:ext cx="1508299" cy="63193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9264316" y="1745900"/>
            <a:ext cx="2515606" cy="127325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200" dirty="0" smtClean="0"/>
              <a:t>OPS</a:t>
            </a:r>
            <a:endParaRPr lang="sv-SE" sz="7200" dirty="0"/>
          </a:p>
        </p:txBody>
      </p:sp>
      <p:sp>
        <p:nvSpPr>
          <p:cNvPr id="14" name="Rectangle 13"/>
          <p:cNvSpPr/>
          <p:nvPr/>
        </p:nvSpPr>
        <p:spPr>
          <a:xfrm>
            <a:off x="193171" y="5071825"/>
            <a:ext cx="2177049" cy="12409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7200" dirty="0" smtClean="0"/>
              <a:t>DEV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99536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76181EF3-0257-1444-A3FF-57103E40C97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b="0" dirty="0" err="1" smtClean="0"/>
              <a:t>Thanks</a:t>
            </a:r>
            <a:endParaRPr lang="sv-SE" b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1300111" y="3877127"/>
            <a:ext cx="9739363" cy="475798"/>
          </a:xfrm>
        </p:spPr>
        <p:txBody>
          <a:bodyPr>
            <a:normAutofit/>
          </a:bodyPr>
          <a:lstStyle/>
          <a:p>
            <a:r>
              <a:rPr lang="sv-SE" dirty="0"/>
              <a:t>Ingela Persson, </a:t>
            </a:r>
            <a:r>
              <a:rPr lang="sv-SE" dirty="0" err="1"/>
              <a:t>Malcom</a:t>
            </a:r>
            <a:r>
              <a:rPr lang="sv-SE" dirty="0"/>
              <a:t> Bagger </a:t>
            </a:r>
            <a:r>
              <a:rPr lang="sv-SE" dirty="0" smtClean="0"/>
              <a:t>Toräng,</a:t>
            </a:r>
            <a:r>
              <a:rPr lang="sv-SE" dirty="0"/>
              <a:t> Gustaf </a:t>
            </a:r>
            <a:r>
              <a:rPr lang="sv-SE" dirty="0" smtClean="0"/>
              <a:t>Lidfeldt,  </a:t>
            </a:r>
            <a:r>
              <a:rPr lang="sv-SE" dirty="0" err="1" smtClean="0"/>
              <a:t>Surveillance</a:t>
            </a:r>
            <a:r>
              <a:rPr lang="sv-SE" dirty="0" smtClean="0"/>
              <a:t> Saab AB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0532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EA6A6494-1785-4D4D-BB88-E3AE2DCECCB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43001" y="1476074"/>
            <a:ext cx="5366084" cy="2121920"/>
          </a:xfrm>
        </p:spPr>
        <p:txBody>
          <a:bodyPr/>
          <a:lstStyle/>
          <a:p>
            <a:r>
              <a:rPr lang="sv-SE" dirty="0" err="1" smtClean="0"/>
              <a:t>DevOps</a:t>
            </a:r>
            <a:endParaRPr lang="sv-SE" dirty="0" smtClean="0"/>
          </a:p>
          <a:p>
            <a:r>
              <a:rPr lang="sv-SE" dirty="0" err="1" smtClean="0"/>
              <a:t>Visualizing</a:t>
            </a:r>
            <a:r>
              <a:rPr lang="sv-SE" dirty="0" smtClean="0"/>
              <a:t> </a:t>
            </a:r>
            <a:r>
              <a:rPr lang="sv-SE" dirty="0" err="1" smtClean="0"/>
              <a:t>Smoke</a:t>
            </a:r>
            <a:r>
              <a:rPr lang="sv-SE" dirty="0" smtClean="0"/>
              <a:t> test</a:t>
            </a:r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0CE7A89-AECA-EF48-A850-BEB2B5C7B1E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00114" y="4559618"/>
            <a:ext cx="4927430" cy="926781"/>
          </a:xfrm>
        </p:spPr>
        <p:txBody>
          <a:bodyPr/>
          <a:lstStyle/>
          <a:p>
            <a:r>
              <a:rPr lang="sv-SE" sz="1200" dirty="0" smtClean="0"/>
              <a:t>Ingela Persson, </a:t>
            </a:r>
            <a:r>
              <a:rPr lang="sv-SE" sz="1200" dirty="0" err="1" smtClean="0"/>
              <a:t>Malcom</a:t>
            </a:r>
            <a:r>
              <a:rPr lang="sv-SE" sz="1200" dirty="0" smtClean="0"/>
              <a:t> Bagger Toräng and Gustaf Lidfeldt</a:t>
            </a:r>
          </a:p>
          <a:p>
            <a:r>
              <a:rPr lang="sv-SE" sz="1200" dirty="0" err="1" smtClean="0"/>
              <a:t>October</a:t>
            </a:r>
            <a:r>
              <a:rPr lang="sv-SE" sz="1200" dirty="0" smtClean="0"/>
              <a:t> 14, 2019</a:t>
            </a:r>
          </a:p>
          <a:p>
            <a:r>
              <a:rPr lang="sv-SE" sz="1200" dirty="0" smtClean="0"/>
              <a:t>9LVPP, C2S, </a:t>
            </a:r>
            <a:r>
              <a:rPr lang="sv-SE" sz="1200" dirty="0" err="1" smtClean="0"/>
              <a:t>Surveillance</a:t>
            </a:r>
            <a:r>
              <a:rPr lang="sv-SE" sz="1200" dirty="0" smtClean="0"/>
              <a:t>, Saab AB</a:t>
            </a:r>
            <a:endParaRPr lang="sv-SE" sz="1200" dirty="0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82E1031C-80C5-984E-8B8E-AB188A4FF44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sv-SE" dirty="0" smtClean="0"/>
              <a:t>Challenges - </a:t>
            </a:r>
            <a:r>
              <a:rPr lang="sv-SE" dirty="0" err="1" smtClean="0"/>
              <a:t>Effect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6679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Goal</a:t>
            </a:r>
            <a:endParaRPr lang="sv-SE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5" r="21165"/>
          <a:stretch>
            <a:fillRect/>
          </a:stretch>
        </p:blipFill>
        <p:spPr/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3</a:t>
            </a:fld>
            <a:endParaRPr lang="sv-SE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sv-SE" sz="7200" dirty="0" smtClean="0"/>
              <a:t>”To </a:t>
            </a:r>
            <a:r>
              <a:rPr lang="sv-SE" sz="7200" dirty="0" err="1" smtClean="0"/>
              <a:t>visualize</a:t>
            </a:r>
            <a:r>
              <a:rPr lang="sv-SE" sz="7200" dirty="0" smtClean="0"/>
              <a:t> </a:t>
            </a:r>
            <a:r>
              <a:rPr lang="sv-SE" sz="7200" dirty="0" err="1" smtClean="0"/>
              <a:t>Smoketest</a:t>
            </a:r>
            <a:r>
              <a:rPr lang="sv-SE" sz="7200" dirty="0" smtClean="0"/>
              <a:t>”</a:t>
            </a:r>
            <a:endParaRPr lang="sv-SE" sz="7200" dirty="0"/>
          </a:p>
        </p:txBody>
      </p:sp>
    </p:spTree>
    <p:extLst>
      <p:ext uri="{BB962C8B-B14F-4D97-AF65-F5344CB8AC3E}">
        <p14:creationId xmlns:p14="http://schemas.microsoft.com/office/powerpoint/2010/main" val="4110436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DevOps</a:t>
            </a:r>
            <a:endParaRPr lang="sv-SE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98551"/>
            <a:ext cx="8767713" cy="4572409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Cloud 2"/>
          <p:cNvSpPr/>
          <p:nvPr/>
        </p:nvSpPr>
        <p:spPr>
          <a:xfrm>
            <a:off x="2153533" y="3515608"/>
            <a:ext cx="1951348" cy="156485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400" dirty="0" err="1" smtClean="0">
                <a:solidFill>
                  <a:schemeClr val="tx1"/>
                </a:solidFill>
              </a:rPr>
              <a:t>Smoke</a:t>
            </a:r>
            <a:endParaRPr lang="sv-SE" sz="2400" dirty="0" smtClean="0">
              <a:solidFill>
                <a:schemeClr val="tx1"/>
              </a:solidFill>
            </a:endParaRPr>
          </a:p>
          <a:p>
            <a:pPr algn="ctr"/>
            <a:r>
              <a:rPr lang="sv-SE" sz="2400" dirty="0" smtClean="0">
                <a:solidFill>
                  <a:schemeClr val="tx1"/>
                </a:solidFill>
              </a:rPr>
              <a:t>Test</a:t>
            </a:r>
            <a:endParaRPr lang="sv-SE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118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err="1" smtClean="0"/>
              <a:t>Result</a:t>
            </a:r>
            <a:endParaRPr lang="sv-S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316365"/>
            <a:ext cx="10690308" cy="4829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437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4" r="27334"/>
          <a:stretch/>
        </p:blipFill>
        <p:spPr/>
      </p:pic>
      <p:pic>
        <p:nvPicPr>
          <p:cNvPr id="18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r="1248"/>
          <a:stretch/>
        </p:blipFill>
        <p:spPr>
          <a:xfrm>
            <a:off x="685800" y="838199"/>
            <a:ext cx="3312710" cy="51149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6</a:t>
            </a:fld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 err="1" smtClean="0"/>
              <a:t>Challanges</a:t>
            </a:r>
            <a:endParaRPr lang="sv-SE" dirty="0"/>
          </a:p>
        </p:txBody>
      </p:sp>
      <p:sp>
        <p:nvSpPr>
          <p:cNvPr id="27" name="Platshållare för innehåll 26">
            <a:extLst>
              <a:ext uri="{FF2B5EF4-FFF2-40B4-BE49-F238E27FC236}">
                <a16:creationId xmlns:a16="http://schemas.microsoft.com/office/drawing/2014/main" id="{CF2219D4-EE1B-3842-9F0F-560075320D8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223838" indent="-223838">
              <a:buFont typeface="Arial" panose="020B0604020202020204" pitchFamily="34" charset="0"/>
              <a:buChar char="•"/>
            </a:pPr>
            <a:r>
              <a:rPr lang="sv-SE" dirty="0" smtClean="0"/>
              <a:t>Culture</a:t>
            </a:r>
          </a:p>
          <a:p>
            <a:pPr marL="223838" indent="-223838">
              <a:buFont typeface="Arial" panose="020B0604020202020204" pitchFamily="34" charset="0"/>
              <a:buChar char="•"/>
            </a:pPr>
            <a:endParaRPr lang="sv-SE" dirty="0"/>
          </a:p>
          <a:p>
            <a:pPr marL="0" indent="0">
              <a:buNone/>
            </a:pPr>
            <a:endParaRPr lang="sv-SE" dirty="0"/>
          </a:p>
          <a:p>
            <a:pPr marL="223838" indent="-223838">
              <a:buFont typeface="Arial" panose="020B0604020202020204" pitchFamily="34" charset="0"/>
              <a:buChar char="•"/>
            </a:pPr>
            <a:r>
              <a:rPr lang="sv-SE" dirty="0" smtClean="0"/>
              <a:t>Access</a:t>
            </a:r>
          </a:p>
          <a:p>
            <a:pPr marL="0" indent="0">
              <a:buNone/>
            </a:pPr>
            <a:endParaRPr lang="sv-SE" dirty="0"/>
          </a:p>
          <a:p>
            <a:pPr marL="223838" indent="-223838">
              <a:buFont typeface="Arial" panose="020B0604020202020204" pitchFamily="34" charset="0"/>
              <a:buChar char="•"/>
            </a:pPr>
            <a:r>
              <a:rPr lang="sv-SE" dirty="0" smtClean="0"/>
              <a:t>VM</a:t>
            </a:r>
          </a:p>
          <a:p>
            <a:pPr marL="0" indent="0">
              <a:buNone/>
            </a:pPr>
            <a:endParaRPr lang="sv-SE" dirty="0" smtClean="0"/>
          </a:p>
          <a:p>
            <a:pPr marL="223838" indent="-223838">
              <a:buFont typeface="Arial" panose="020B0604020202020204" pitchFamily="34" charset="0"/>
              <a:buChar char="•"/>
            </a:pPr>
            <a:r>
              <a:rPr lang="sv-SE" dirty="0" err="1" smtClean="0"/>
              <a:t>Visualize</a:t>
            </a: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84300" y="2063931"/>
            <a:ext cx="2162790" cy="95067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84300" y="3134509"/>
            <a:ext cx="687477" cy="5223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84300" y="3875283"/>
            <a:ext cx="495146" cy="5812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584300" y="4737255"/>
            <a:ext cx="1378518" cy="5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16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4" r="27334"/>
          <a:stretch/>
        </p:blipFill>
        <p:spPr/>
      </p:pic>
      <p:pic>
        <p:nvPicPr>
          <p:cNvPr id="18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r="1248"/>
          <a:stretch/>
        </p:blipFill>
        <p:spPr>
          <a:xfrm>
            <a:off x="685800" y="838199"/>
            <a:ext cx="3312710" cy="51149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7</a:t>
            </a:fld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 err="1" smtClean="0"/>
              <a:t>Effect</a:t>
            </a:r>
            <a:endParaRPr lang="sv-SE" dirty="0"/>
          </a:p>
        </p:txBody>
      </p:sp>
      <p:sp>
        <p:nvSpPr>
          <p:cNvPr id="27" name="Platshållare för innehåll 26">
            <a:extLst>
              <a:ext uri="{FF2B5EF4-FFF2-40B4-BE49-F238E27FC236}">
                <a16:creationId xmlns:a16="http://schemas.microsoft.com/office/drawing/2014/main" id="{CF2219D4-EE1B-3842-9F0F-560075320D8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0067" y="923827"/>
            <a:ext cx="3669100" cy="495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1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4" r="27334"/>
          <a:stretch/>
        </p:blipFill>
        <p:spPr/>
      </p:pic>
      <p:pic>
        <p:nvPicPr>
          <p:cNvPr id="18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r="1248"/>
          <a:stretch/>
        </p:blipFill>
        <p:spPr>
          <a:xfrm>
            <a:off x="685800" y="838199"/>
            <a:ext cx="3312710" cy="51149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8</a:t>
            </a:fld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 err="1" smtClean="0"/>
              <a:t>Effect</a:t>
            </a:r>
            <a:endParaRPr lang="sv-SE" dirty="0"/>
          </a:p>
        </p:txBody>
      </p:sp>
      <p:sp>
        <p:nvSpPr>
          <p:cNvPr id="27" name="Platshållare för innehåll 26">
            <a:extLst>
              <a:ext uri="{FF2B5EF4-FFF2-40B4-BE49-F238E27FC236}">
                <a16:creationId xmlns:a16="http://schemas.microsoft.com/office/drawing/2014/main" id="{CF2219D4-EE1B-3842-9F0F-560075320D80}"/>
              </a:ext>
            </a:extLst>
          </p:cNvPr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 smtClean="0"/>
              <a:t> </a:t>
            </a:r>
            <a:endParaRPr lang="sv-SE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9901" y="2849524"/>
            <a:ext cx="3472199" cy="1568749"/>
          </a:xfrm>
          <a:prstGeom prst="rect">
            <a:avLst/>
          </a:prstGeom>
        </p:spPr>
      </p:pic>
      <p:sp>
        <p:nvSpPr>
          <p:cNvPr id="2" name="Down Arrow 1"/>
          <p:cNvSpPr/>
          <p:nvPr/>
        </p:nvSpPr>
        <p:spPr>
          <a:xfrm>
            <a:off x="6344326" y="1648310"/>
            <a:ext cx="2001874" cy="1592657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err="1" smtClean="0"/>
              <a:t>Can</a:t>
            </a:r>
            <a:r>
              <a:rPr lang="sv-SE" sz="2800" dirty="0" smtClean="0"/>
              <a:t> </a:t>
            </a:r>
            <a:r>
              <a:rPr lang="sv-SE" sz="2800" dirty="0" err="1" smtClean="0"/>
              <a:t>we</a:t>
            </a:r>
            <a:r>
              <a:rPr lang="sv-SE" sz="2800" dirty="0" smtClean="0"/>
              <a:t>…</a:t>
            </a:r>
            <a:endParaRPr lang="sv-SE" sz="2800" dirty="0"/>
          </a:p>
        </p:txBody>
      </p:sp>
      <p:sp>
        <p:nvSpPr>
          <p:cNvPr id="4" name="Up Arrow 3"/>
          <p:cNvSpPr/>
          <p:nvPr/>
        </p:nvSpPr>
        <p:spPr>
          <a:xfrm>
            <a:off x="5137607" y="4249701"/>
            <a:ext cx="1838228" cy="1659118"/>
          </a:xfrm>
          <a:prstGeom prst="upArrow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2800" dirty="0" err="1" smtClean="0"/>
              <a:t>Can</a:t>
            </a:r>
            <a:r>
              <a:rPr lang="sv-SE" sz="2800" dirty="0" smtClean="0"/>
              <a:t> </a:t>
            </a:r>
            <a:r>
              <a:rPr lang="sv-SE" sz="2800" dirty="0" err="1" smtClean="0"/>
              <a:t>we</a:t>
            </a:r>
            <a:r>
              <a:rPr lang="sv-SE" sz="2800" dirty="0" smtClean="0"/>
              <a:t>..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424553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Placeholder 19"/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4" r="27334"/>
          <a:stretch/>
        </p:blipFill>
        <p:spPr/>
      </p:pic>
      <p:pic>
        <p:nvPicPr>
          <p:cNvPr id="18" name="Picture Placeholder 11"/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8" r="1248"/>
          <a:stretch/>
        </p:blipFill>
        <p:spPr>
          <a:xfrm>
            <a:off x="685800" y="838199"/>
            <a:ext cx="3312710" cy="5114925"/>
          </a:xfr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3B53C-2731-4E67-8E49-4CF95A4047A8}" type="slidenum">
              <a:rPr lang="sv-SE" smtClean="0"/>
              <a:pPr/>
              <a:t>9</a:t>
            </a:fld>
            <a:endParaRPr lang="sv-SE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sv-SE" dirty="0" err="1" smtClean="0"/>
              <a:t>Effect</a:t>
            </a:r>
            <a:endParaRPr lang="sv-SE" dirty="0"/>
          </a:p>
        </p:txBody>
      </p:sp>
      <p:sp>
        <p:nvSpPr>
          <p:cNvPr id="27" name="Platshållare för innehåll 26">
            <a:extLst>
              <a:ext uri="{FF2B5EF4-FFF2-40B4-BE49-F238E27FC236}">
                <a16:creationId xmlns:a16="http://schemas.microsoft.com/office/drawing/2014/main" id="{CF2219D4-EE1B-3842-9F0F-560075320D80}"/>
              </a:ext>
            </a:extLst>
          </p:cNvPr>
          <p:cNvSpPr>
            <a:spLocks noGrp="1"/>
          </p:cNvSpPr>
          <p:nvPr>
            <p:ph sz="quarter" idx="18"/>
          </p:nvPr>
        </p:nvSpPr>
        <p:spPr>
          <a:xfrm>
            <a:off x="4292401" y="1961547"/>
            <a:ext cx="3607200" cy="3873645"/>
          </a:xfrm>
        </p:spPr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sv-SE" sz="3600" dirty="0" smtClean="0"/>
              <a:t>Pipeline</a:t>
            </a:r>
            <a:endParaRPr lang="sv-SE" sz="3600" dirty="0"/>
          </a:p>
        </p:txBody>
      </p:sp>
    </p:spTree>
    <p:extLst>
      <p:ext uri="{BB962C8B-B14F-4D97-AF65-F5344CB8AC3E}">
        <p14:creationId xmlns:p14="http://schemas.microsoft.com/office/powerpoint/2010/main" val="49190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uild="p"/>
    </p:bldLst>
  </p:timing>
</p:sld>
</file>

<file path=ppt/theme/theme1.xml><?xml version="1.0" encoding="utf-8"?>
<a:theme xmlns:a="http://schemas.openxmlformats.org/drawingml/2006/main" name="SAAB_ppt_template_NEW">
  <a:themeElements>
    <a:clrScheme name="Saab CVI">
      <a:dk1>
        <a:sysClr val="windowText" lastClr="000000"/>
      </a:dk1>
      <a:lt1>
        <a:sysClr val="window" lastClr="FFFFFF"/>
      </a:lt1>
      <a:dk2>
        <a:srgbClr val="373737"/>
      </a:dk2>
      <a:lt2>
        <a:srgbClr val="E1E1DC"/>
      </a:lt2>
      <a:accent1>
        <a:srgbClr val="373737"/>
      </a:accent1>
      <a:accent2>
        <a:srgbClr val="E1E1DC"/>
      </a:accent2>
      <a:accent3>
        <a:srgbClr val="FAB900"/>
      </a:accent3>
      <a:accent4>
        <a:srgbClr val="BEAF96"/>
      </a:accent4>
      <a:accent5>
        <a:srgbClr val="00508C"/>
      </a:accent5>
      <a:accent6>
        <a:srgbClr val="E61419"/>
      </a:accent6>
      <a:hlink>
        <a:srgbClr val="0563C1"/>
      </a:hlink>
      <a:folHlink>
        <a:srgbClr val="954F72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>
        <a:normAutofit/>
      </a:bodyPr>
      <a:lstStyle>
        <a:defPPr>
          <a:lnSpc>
            <a:spcPct val="100000"/>
          </a:lnSpc>
          <a:spcBef>
            <a:spcPts val="0"/>
          </a:spcBef>
          <a:defRPr sz="1400"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aab External - Contemporary design.potx" id="{C43116FE-6903-4B27-A6CB-6EF3B2551287}" vid="{94151DAE-BEBB-4F57-A74C-E70BB94A2F1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Saab External - Contemporary design</Template>
  <TotalTime>2864</TotalTime>
  <Words>293</Words>
  <Application>Microsoft Office PowerPoint</Application>
  <PresentationFormat>Widescreen</PresentationFormat>
  <Paragraphs>90</Paragraphs>
  <Slides>13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Aktiv Grotesk Trial Bold</vt:lpstr>
      <vt:lpstr>Arial</vt:lpstr>
      <vt:lpstr>Calibri</vt:lpstr>
      <vt:lpstr>Helvetica</vt:lpstr>
      <vt:lpstr>SAAB_ppt_template_NEW</vt:lpstr>
      <vt:lpstr>How to use the Saab Powerpoint template</vt:lpstr>
      <vt:lpstr>PowerPoint Presentation</vt:lpstr>
      <vt:lpstr>Goal</vt:lpstr>
      <vt:lpstr>DevOps</vt:lpstr>
      <vt:lpstr>Result</vt:lpstr>
      <vt:lpstr>PowerPoint Presentation</vt:lpstr>
      <vt:lpstr>PowerPoint Presentation</vt:lpstr>
      <vt:lpstr>PowerPoint Presentation</vt:lpstr>
      <vt:lpstr>PowerPoint Presentation</vt:lpstr>
      <vt:lpstr>Pipeline</vt:lpstr>
      <vt:lpstr>Pipeline</vt:lpstr>
      <vt:lpstr>Pipeline</vt:lpstr>
      <vt:lpstr>PowerPoint Presentation</vt:lpstr>
    </vt:vector>
  </TitlesOfParts>
  <Company>SAAB 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use the Saab Powerpoint template</dc:title>
  <dc:creator>Persson Ingela</dc:creator>
  <cp:lastModifiedBy>Persson Ingela</cp:lastModifiedBy>
  <cp:revision>50</cp:revision>
  <dcterms:created xsi:type="dcterms:W3CDTF">2019-07-08T14:27:10Z</dcterms:created>
  <dcterms:modified xsi:type="dcterms:W3CDTF">2019-10-22T08:05:21Z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aabTaxonomyInformationClass">
    <vt:lpwstr>11;#COMPANY RESTRICTED|de36ffdb-4dae-4e03-b25f-4dae654fd42b</vt:lpwstr>
  </property>
  <property fmtid="{D5CDD505-2E9C-101B-9397-08002B2CF9AE}" pid="3" name="TaxKeyword">
    <vt:lpwstr/>
  </property>
  <property fmtid="{D5CDD505-2E9C-101B-9397-08002B2CF9AE}" pid="4" name="SaabTaxonomyDefenceSecrecy">
    <vt:lpwstr>2;#NOT CLASSIFIED|d99514ea-813f-453b-8e43-7a01c852db06</vt:lpwstr>
  </property>
  <property fmtid="{D5CDD505-2E9C-101B-9397-08002B2CF9AE}" pid="5" name="ContentTypeId">
    <vt:lpwstr>0x010100D42E8FE5294D45F4ACA9026055D1508C00F3BDD6335BA4E949A3459DA923DAAEA3</vt:lpwstr>
  </property>
  <property fmtid="{D5CDD505-2E9C-101B-9397-08002B2CF9AE}" pid="6" name="SaabTaxonomyExportControl">
    <vt:lpwstr>3;#NOT EXPORT CONTROLLED|3a4bac3a-4d80-409c-ac03-aa1b33c1fbe3</vt:lpwstr>
  </property>
  <property fmtid="{D5CDD505-2E9C-101B-9397-08002B2CF9AE}" pid="7" name="SaabTaxonomyTopic">
    <vt:lpwstr/>
  </property>
  <property fmtid="{D5CDD505-2E9C-101B-9397-08002B2CF9AE}" pid="8" name="SaabTaxonomyIssuer">
    <vt:lpwstr/>
  </property>
</Properties>
</file>